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0"/>
  </p:notesMasterIdLst>
  <p:sldIdLst>
    <p:sldId id="264" r:id="rId6"/>
    <p:sldId id="267" r:id="rId7"/>
    <p:sldId id="273" r:id="rId8"/>
    <p:sldId id="27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79" autoAdjust="0"/>
    <p:restoredTop sz="95918"/>
  </p:normalViewPr>
  <p:slideViewPr>
    <p:cSldViewPr snapToGrid="0">
      <p:cViewPr varScale="1">
        <p:scale>
          <a:sx n="106" d="100"/>
          <a:sy n="106" d="100"/>
        </p:scale>
        <p:origin x="342" y="84"/>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 Mendoza" userId="1db57bf0-472e-4f10-9c09-fbc986dd95a0" providerId="ADAL" clId="{1E5591CE-CDE0-45B0-BF76-73CDEDE1E6E3}"/>
    <pc:docChg chg="custSel modSld">
      <pc:chgData name="Gabriel Mendoza" userId="1db57bf0-472e-4f10-9c09-fbc986dd95a0" providerId="ADAL" clId="{1E5591CE-CDE0-45B0-BF76-73CDEDE1E6E3}" dt="2021-07-28T00:12:29.292" v="3" actId="207"/>
      <pc:docMkLst>
        <pc:docMk/>
      </pc:docMkLst>
      <pc:sldChg chg="modSp mod">
        <pc:chgData name="Gabriel Mendoza" userId="1db57bf0-472e-4f10-9c09-fbc986dd95a0" providerId="ADAL" clId="{1E5591CE-CDE0-45B0-BF76-73CDEDE1E6E3}" dt="2021-07-28T00:12:17.944" v="2" actId="20577"/>
        <pc:sldMkLst>
          <pc:docMk/>
          <pc:sldMk cId="3941081118" sldId="264"/>
        </pc:sldMkLst>
        <pc:spChg chg="mod">
          <ac:chgData name="Gabriel Mendoza" userId="1db57bf0-472e-4f10-9c09-fbc986dd95a0" providerId="ADAL" clId="{1E5591CE-CDE0-45B0-BF76-73CDEDE1E6E3}" dt="2021-07-28T00:12:17.944" v="2" actId="20577"/>
          <ac:spMkLst>
            <pc:docMk/>
            <pc:sldMk cId="3941081118" sldId="264"/>
            <ac:spMk id="5" creationId="{B0A612E1-BBDD-45BF-B365-57730CE9CD64}"/>
          </ac:spMkLst>
        </pc:spChg>
      </pc:sldChg>
      <pc:sldChg chg="modSp mod">
        <pc:chgData name="Gabriel Mendoza" userId="1db57bf0-472e-4f10-9c09-fbc986dd95a0" providerId="ADAL" clId="{1E5591CE-CDE0-45B0-BF76-73CDEDE1E6E3}" dt="2021-07-28T00:12:29.292" v="3" actId="207"/>
        <pc:sldMkLst>
          <pc:docMk/>
          <pc:sldMk cId="896249539" sldId="267"/>
        </pc:sldMkLst>
        <pc:graphicFrameChg chg="modGraphic">
          <ac:chgData name="Gabriel Mendoza" userId="1db57bf0-472e-4f10-9c09-fbc986dd95a0" providerId="ADAL" clId="{1E5591CE-CDE0-45B0-BF76-73CDEDE1E6E3}" dt="2021-07-28T00:12:29.292" v="3" actId="207"/>
          <ac:graphicFrameMkLst>
            <pc:docMk/>
            <pc:sldMk cId="896249539" sldId="267"/>
            <ac:graphicFrameMk id="38" creationId="{B4FDD422-A29D-2140-B6BC-CAAB8FAF006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7/27/2021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7/27/2021</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7/27/2021</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7/27/2021</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7/27/2021</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pic>
        <p:nvPicPr>
          <p:cNvPr id="20" name="Google Shape;20;p6"/>
          <p:cNvPicPr preferRelativeResize="0"/>
          <p:nvPr/>
        </p:nvPicPr>
        <p:blipFill rotWithShape="1">
          <a:blip r:embed="rId2">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10095095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 name="Google Shape;34;p9"/>
          <p:cNvPicPr preferRelativeResize="0"/>
          <p:nvPr/>
        </p:nvPicPr>
        <p:blipFill rotWithShape="1">
          <a:blip r:embed="rId2">
            <a:alphaModFix/>
          </a:blip>
          <a:srcRect t="10652"/>
          <a:stretch/>
        </p:blipFill>
        <p:spPr>
          <a:xfrm>
            <a:off x="0" y="0"/>
            <a:ext cx="2144110" cy="1061284"/>
          </a:xfrm>
          <a:prstGeom prst="rect">
            <a:avLst/>
          </a:prstGeom>
          <a:noFill/>
          <a:ln>
            <a:noFill/>
          </a:ln>
        </p:spPr>
      </p:pic>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57950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499982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9657581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4275347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318200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143063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2075467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7733469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57730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 name="Google Shape;20;p6">
            <a:extLst>
              <a:ext uri="{FF2B5EF4-FFF2-40B4-BE49-F238E27FC236}">
                <a16:creationId xmlns:a16="http://schemas.microsoft.com/office/drawing/2014/main" id="{AC013EE7-FE64-694F-8821-B4BB0D5423E0}"/>
              </a:ext>
            </a:extLst>
          </p:cNvPr>
          <p:cNvPicPr preferRelativeResize="0"/>
          <p:nvPr userDrawn="1"/>
        </p:nvPicPr>
        <p:blipFill rotWithShape="1">
          <a:blip r:embed="rId2" cstate="print">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7/27/2021</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7/27/2021</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7/27/2021</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7/27/2021</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7/27/2021</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7/27/2021</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7/27/2021</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164072895"/>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praxie.com/" TargetMode="External"/><Relationship Id="rId1" Type="http://schemas.openxmlformats.org/officeDocument/2006/relationships/slideLayout" Target="../slideLayouts/slideLayout8.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hyperlink" Target="http://www.praxi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Five Forces Model Template</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dirty="0">
                <a:solidFill>
                  <a:schemeClr val="tx1">
                    <a:lumMod val="50000"/>
                    <a:lumOff val="50000"/>
                  </a:schemeClr>
                </a:solidFill>
                <a:latin typeface="+mn-lt"/>
              </a:rPr>
              <a:t>The </a:t>
            </a:r>
            <a:r>
              <a:rPr lang="en-IN" b="1" dirty="0">
                <a:solidFill>
                  <a:schemeClr val="tx1">
                    <a:lumMod val="50000"/>
                    <a:lumOff val="50000"/>
                  </a:schemeClr>
                </a:solidFill>
                <a:latin typeface="+mn-lt"/>
              </a:rPr>
              <a:t>Five Forces Model</a:t>
            </a:r>
            <a:r>
              <a:rPr lang="en-IN" dirty="0">
                <a:solidFill>
                  <a:schemeClr val="tx1">
                    <a:lumMod val="50000"/>
                    <a:lumOff val="50000"/>
                  </a:schemeClr>
                </a:solidFill>
                <a:latin typeface="+mn-lt"/>
              </a:rPr>
              <a:t>, also called </a:t>
            </a:r>
            <a:r>
              <a:rPr lang="en-IN" b="1" dirty="0">
                <a:solidFill>
                  <a:schemeClr val="tx1">
                    <a:lumMod val="50000"/>
                    <a:lumOff val="50000"/>
                  </a:schemeClr>
                </a:solidFill>
                <a:latin typeface="+mn-lt"/>
              </a:rPr>
              <a:t>Porter’s Five Forces Framework</a:t>
            </a:r>
            <a:r>
              <a:rPr lang="en-IN" dirty="0">
                <a:solidFill>
                  <a:schemeClr val="tx1">
                    <a:lumMod val="50000"/>
                    <a:lumOff val="50000"/>
                  </a:schemeClr>
                </a:solidFill>
                <a:latin typeface="+mn-lt"/>
              </a:rPr>
              <a:t>, is a tool for analyzing a business’ competition and competitive environment. </a:t>
            </a:r>
          </a:p>
          <a:p>
            <a:pPr marL="0" indent="0" fontAlgn="base">
              <a:buNone/>
            </a:pPr>
            <a:r>
              <a:rPr lang="en-IN" dirty="0">
                <a:solidFill>
                  <a:schemeClr val="tx1">
                    <a:lumMod val="50000"/>
                    <a:lumOff val="50000"/>
                  </a:schemeClr>
                </a:solidFill>
                <a:latin typeface="+mn-lt"/>
              </a:rPr>
              <a:t>The model looks at five forces within any industry to determine the state of the competitive the environment and as a result, the implications for how profitable the industry could be and business strategies for driving success.</a:t>
            </a:r>
          </a:p>
          <a:p>
            <a:pPr marL="0" indent="0" fontAlgn="base">
              <a:buNone/>
            </a:pPr>
            <a:r>
              <a:rPr lang="en-IN" dirty="0">
                <a:solidFill>
                  <a:schemeClr val="tx1">
                    <a:lumMod val="50000"/>
                    <a:lumOff val="50000"/>
                  </a:schemeClr>
                </a:solidFill>
                <a:latin typeface="+mn-lt"/>
              </a:rPr>
              <a:t>The five forces include:</a:t>
            </a:r>
          </a:p>
          <a:p>
            <a:pPr marL="914400" lvl="1" indent="-457200" fontAlgn="base">
              <a:buFont typeface="+mj-lt"/>
              <a:buAutoNum type="arabicPeriod"/>
            </a:pPr>
            <a:r>
              <a:rPr lang="en-IN" dirty="0">
                <a:solidFill>
                  <a:schemeClr val="tx1">
                    <a:lumMod val="50000"/>
                    <a:lumOff val="50000"/>
                  </a:schemeClr>
                </a:solidFill>
                <a:latin typeface="+mn-lt"/>
              </a:rPr>
              <a:t>Threat of New Entrants</a:t>
            </a:r>
          </a:p>
          <a:p>
            <a:pPr marL="914400" lvl="1" indent="-457200" fontAlgn="base">
              <a:buFont typeface="+mj-lt"/>
              <a:buAutoNum type="arabicPeriod"/>
            </a:pPr>
            <a:r>
              <a:rPr lang="en-IN" dirty="0">
                <a:solidFill>
                  <a:schemeClr val="tx1">
                    <a:lumMod val="50000"/>
                    <a:lumOff val="50000"/>
                  </a:schemeClr>
                </a:solidFill>
                <a:latin typeface="+mn-lt"/>
              </a:rPr>
              <a:t>Bargaining Power of Buyers</a:t>
            </a:r>
          </a:p>
          <a:p>
            <a:pPr marL="914400" lvl="1" indent="-457200" fontAlgn="base">
              <a:buFont typeface="+mj-lt"/>
              <a:buAutoNum type="arabicPeriod"/>
            </a:pPr>
            <a:r>
              <a:rPr lang="en-IN" dirty="0">
                <a:solidFill>
                  <a:schemeClr val="tx1">
                    <a:lumMod val="50000"/>
                    <a:lumOff val="50000"/>
                  </a:schemeClr>
                </a:solidFill>
                <a:latin typeface="+mn-lt"/>
              </a:rPr>
              <a:t>Threat of Substitute Products</a:t>
            </a:r>
          </a:p>
          <a:p>
            <a:pPr marL="914400" lvl="1" indent="-457200" fontAlgn="base">
              <a:buFont typeface="+mj-lt"/>
              <a:buAutoNum type="arabicPeriod"/>
            </a:pPr>
            <a:r>
              <a:rPr lang="en-IN" dirty="0">
                <a:solidFill>
                  <a:schemeClr val="tx1">
                    <a:lumMod val="50000"/>
                    <a:lumOff val="50000"/>
                  </a:schemeClr>
                </a:solidFill>
                <a:latin typeface="+mn-lt"/>
              </a:rPr>
              <a:t>Bargaining Power of Suppliers</a:t>
            </a:r>
          </a:p>
          <a:p>
            <a:pPr marL="914400" lvl="1" indent="-457200" fontAlgn="base">
              <a:buFont typeface="+mj-lt"/>
              <a:buAutoNum type="arabicPeriod"/>
            </a:pPr>
            <a:r>
              <a:rPr lang="en-IN" dirty="0">
                <a:solidFill>
                  <a:schemeClr val="tx1">
                    <a:lumMod val="50000"/>
                    <a:lumOff val="50000"/>
                  </a:schemeClr>
                </a:solidFill>
                <a:latin typeface="+mn-lt"/>
              </a:rPr>
              <a:t>Rivalry Among Existing Competitors</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Five Forces Framework</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
        <p:nvSpPr>
          <p:cNvPr id="11" name="Oval 10">
            <a:extLst>
              <a:ext uri="{FF2B5EF4-FFF2-40B4-BE49-F238E27FC236}">
                <a16:creationId xmlns:a16="http://schemas.microsoft.com/office/drawing/2014/main" id="{BBA8A1FF-1A09-4F4E-9195-14B50079F70D}"/>
              </a:ext>
            </a:extLst>
          </p:cNvPr>
          <p:cNvSpPr/>
          <p:nvPr/>
        </p:nvSpPr>
        <p:spPr>
          <a:xfrm>
            <a:off x="2044258" y="2933309"/>
            <a:ext cx="1659160" cy="1659160"/>
          </a:xfrm>
          <a:prstGeom prst="ellipse">
            <a:avLst/>
          </a:prstGeom>
          <a:solidFill>
            <a:schemeClr val="bg1">
              <a:lumMod val="95000"/>
            </a:schemeClr>
          </a:solidFill>
          <a:ln w="304800">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 name="Oval 11">
            <a:extLst>
              <a:ext uri="{FF2B5EF4-FFF2-40B4-BE49-F238E27FC236}">
                <a16:creationId xmlns:a16="http://schemas.microsoft.com/office/drawing/2014/main" id="{04121806-36B5-407F-928A-B4F542478AB9}"/>
              </a:ext>
            </a:extLst>
          </p:cNvPr>
          <p:cNvSpPr/>
          <p:nvPr/>
        </p:nvSpPr>
        <p:spPr>
          <a:xfrm>
            <a:off x="2109000" y="1054322"/>
            <a:ext cx="1549647" cy="1597942"/>
          </a:xfrm>
          <a:prstGeom prst="ellipse">
            <a:avLst/>
          </a:prstGeom>
          <a:solidFill>
            <a:srgbClr val="488EFD"/>
          </a:solid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Threat of New Entrants</a:t>
            </a:r>
          </a:p>
        </p:txBody>
      </p:sp>
      <p:sp>
        <p:nvSpPr>
          <p:cNvPr id="13" name="Oval 12">
            <a:extLst>
              <a:ext uri="{FF2B5EF4-FFF2-40B4-BE49-F238E27FC236}">
                <a16:creationId xmlns:a16="http://schemas.microsoft.com/office/drawing/2014/main" id="{DDAFE655-6DEB-44EE-8BA3-FD489BAEC52F}"/>
              </a:ext>
            </a:extLst>
          </p:cNvPr>
          <p:cNvSpPr/>
          <p:nvPr/>
        </p:nvSpPr>
        <p:spPr>
          <a:xfrm>
            <a:off x="4029753" y="2933813"/>
            <a:ext cx="1549647" cy="1597942"/>
          </a:xfrm>
          <a:prstGeom prst="ellipse">
            <a:avLst/>
          </a:prstGeom>
          <a:solidFill>
            <a:srgbClr val="488EFD"/>
          </a:solid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Bargaining Power of Buyers</a:t>
            </a:r>
          </a:p>
        </p:txBody>
      </p:sp>
      <p:sp>
        <p:nvSpPr>
          <p:cNvPr id="14" name="Oval 13">
            <a:extLst>
              <a:ext uri="{FF2B5EF4-FFF2-40B4-BE49-F238E27FC236}">
                <a16:creationId xmlns:a16="http://schemas.microsoft.com/office/drawing/2014/main" id="{DCD8CC98-33A9-4217-AF2D-F62B98884699}"/>
              </a:ext>
            </a:extLst>
          </p:cNvPr>
          <p:cNvSpPr/>
          <p:nvPr/>
        </p:nvSpPr>
        <p:spPr>
          <a:xfrm>
            <a:off x="200787" y="2941738"/>
            <a:ext cx="1549647" cy="1597942"/>
          </a:xfrm>
          <a:prstGeom prst="ellipse">
            <a:avLst/>
          </a:prstGeom>
          <a:solidFill>
            <a:srgbClr val="488EFD"/>
          </a:solid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Bargaining Power of Suppliers</a:t>
            </a:r>
          </a:p>
        </p:txBody>
      </p:sp>
      <p:sp>
        <p:nvSpPr>
          <p:cNvPr id="15" name="Oval 14">
            <a:extLst>
              <a:ext uri="{FF2B5EF4-FFF2-40B4-BE49-F238E27FC236}">
                <a16:creationId xmlns:a16="http://schemas.microsoft.com/office/drawing/2014/main" id="{5B7E7C7D-4122-42BE-B3D6-81919F280A27}"/>
              </a:ext>
            </a:extLst>
          </p:cNvPr>
          <p:cNvSpPr/>
          <p:nvPr/>
        </p:nvSpPr>
        <p:spPr>
          <a:xfrm>
            <a:off x="2082380" y="4847398"/>
            <a:ext cx="1549647" cy="1597942"/>
          </a:xfrm>
          <a:prstGeom prst="ellipse">
            <a:avLst/>
          </a:prstGeom>
          <a:solidFill>
            <a:srgbClr val="488EFD"/>
          </a:solid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Threat of Substitute Products</a:t>
            </a:r>
          </a:p>
        </p:txBody>
      </p:sp>
      <p:sp>
        <p:nvSpPr>
          <p:cNvPr id="16" name="Arrow: Chevron 29">
            <a:extLst>
              <a:ext uri="{FF2B5EF4-FFF2-40B4-BE49-F238E27FC236}">
                <a16:creationId xmlns:a16="http://schemas.microsoft.com/office/drawing/2014/main" id="{661518D1-A16D-4459-AB7E-23B87206A68B}"/>
              </a:ext>
            </a:extLst>
          </p:cNvPr>
          <p:cNvSpPr/>
          <p:nvPr/>
        </p:nvSpPr>
        <p:spPr>
          <a:xfrm rot="2903573">
            <a:off x="3620902" y="3401768"/>
            <a:ext cx="137772" cy="322673"/>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17" name="Arrow: Chevron 30">
            <a:extLst>
              <a:ext uri="{FF2B5EF4-FFF2-40B4-BE49-F238E27FC236}">
                <a16:creationId xmlns:a16="http://schemas.microsoft.com/office/drawing/2014/main" id="{46FADFC7-F1DE-4D8C-B389-CAF72D45730F}"/>
              </a:ext>
            </a:extLst>
          </p:cNvPr>
          <p:cNvSpPr/>
          <p:nvPr/>
        </p:nvSpPr>
        <p:spPr>
          <a:xfrm rot="10800000">
            <a:off x="2918855" y="4407430"/>
            <a:ext cx="137772" cy="322674"/>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18" name="Arrow: Chevron 32">
            <a:extLst>
              <a:ext uri="{FF2B5EF4-FFF2-40B4-BE49-F238E27FC236}">
                <a16:creationId xmlns:a16="http://schemas.microsoft.com/office/drawing/2014/main" id="{8B41926A-B325-4FA3-9F44-0B6D56BF9A9A}"/>
              </a:ext>
            </a:extLst>
          </p:cNvPr>
          <p:cNvSpPr/>
          <p:nvPr/>
        </p:nvSpPr>
        <p:spPr>
          <a:xfrm rot="18506873">
            <a:off x="2034140" y="3315423"/>
            <a:ext cx="137772" cy="322673"/>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34" name="TextBox 33">
            <a:extLst>
              <a:ext uri="{FF2B5EF4-FFF2-40B4-BE49-F238E27FC236}">
                <a16:creationId xmlns:a16="http://schemas.microsoft.com/office/drawing/2014/main" id="{B2D71602-AE5F-4382-A7E8-5260664045EB}"/>
              </a:ext>
            </a:extLst>
          </p:cNvPr>
          <p:cNvSpPr txBox="1"/>
          <p:nvPr/>
        </p:nvSpPr>
        <p:spPr>
          <a:xfrm>
            <a:off x="2200998" y="3460125"/>
            <a:ext cx="1398921" cy="830997"/>
          </a:xfrm>
          <a:prstGeom prst="rect">
            <a:avLst/>
          </a:prstGeom>
          <a:noFill/>
        </p:spPr>
        <p:txBody>
          <a:bodyPr wrap="square" rtlCol="0">
            <a:spAutoFit/>
          </a:bodyPr>
          <a:lstStyle/>
          <a:p>
            <a:pPr algn="ctr"/>
            <a:r>
              <a:rPr lang="en-US" sz="1200" b="1" dirty="0">
                <a:solidFill>
                  <a:schemeClr val="tx1">
                    <a:lumMod val="75000"/>
                    <a:lumOff val="25000"/>
                  </a:schemeClr>
                </a:solidFill>
              </a:rPr>
              <a:t>Rivalry Among Existing Competitors</a:t>
            </a:r>
          </a:p>
          <a:p>
            <a:pPr algn="ctr"/>
            <a:endParaRPr lang="en-US" sz="1200" dirty="0">
              <a:solidFill>
                <a:srgbClr val="9DC3E6"/>
              </a:solidFill>
            </a:endParaRPr>
          </a:p>
        </p:txBody>
      </p:sp>
      <p:cxnSp>
        <p:nvCxnSpPr>
          <p:cNvPr id="3" name="Straight Connector 2">
            <a:extLst>
              <a:ext uri="{FF2B5EF4-FFF2-40B4-BE49-F238E27FC236}">
                <a16:creationId xmlns:a16="http://schemas.microsoft.com/office/drawing/2014/main" id="{CEE94F35-22BE-D94D-9573-0EA9967CC2A6}"/>
              </a:ext>
            </a:extLst>
          </p:cNvPr>
          <p:cNvCxnSpPr>
            <a:cxnSpLocks/>
          </p:cNvCxnSpPr>
          <p:nvPr/>
        </p:nvCxnSpPr>
        <p:spPr>
          <a:xfrm flipV="1">
            <a:off x="1386134" y="2222695"/>
            <a:ext cx="838107" cy="857572"/>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44E47D3-5F65-C64C-96B9-D8E74FC34D5F}"/>
              </a:ext>
            </a:extLst>
          </p:cNvPr>
          <p:cNvCxnSpPr>
            <a:cxnSpLocks/>
          </p:cNvCxnSpPr>
          <p:nvPr/>
        </p:nvCxnSpPr>
        <p:spPr>
          <a:xfrm>
            <a:off x="3551564" y="2224158"/>
            <a:ext cx="858086" cy="866415"/>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719FADB-93F6-4E47-BC24-FAFA9F428B49}"/>
              </a:ext>
            </a:extLst>
          </p:cNvPr>
          <p:cNvCxnSpPr>
            <a:cxnSpLocks/>
          </p:cNvCxnSpPr>
          <p:nvPr/>
        </p:nvCxnSpPr>
        <p:spPr>
          <a:xfrm>
            <a:off x="1429207" y="4389214"/>
            <a:ext cx="795201" cy="785378"/>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CCF28E8-A074-F448-B8E0-BD421097EA17}"/>
              </a:ext>
            </a:extLst>
          </p:cNvPr>
          <p:cNvCxnSpPr>
            <a:cxnSpLocks/>
          </p:cNvCxnSpPr>
          <p:nvPr/>
        </p:nvCxnSpPr>
        <p:spPr>
          <a:xfrm flipV="1">
            <a:off x="3480030" y="4326393"/>
            <a:ext cx="838107" cy="857572"/>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aphicFrame>
        <p:nvGraphicFramePr>
          <p:cNvPr id="38" name="Table 37">
            <a:extLst>
              <a:ext uri="{FF2B5EF4-FFF2-40B4-BE49-F238E27FC236}">
                <a16:creationId xmlns:a16="http://schemas.microsoft.com/office/drawing/2014/main" id="{B4FDD422-A29D-2140-B6BC-CAAB8FAF006D}"/>
              </a:ext>
            </a:extLst>
          </p:cNvPr>
          <p:cNvGraphicFramePr>
            <a:graphicFrameLocks noGrp="1"/>
          </p:cNvGraphicFramePr>
          <p:nvPr>
            <p:extLst>
              <p:ext uri="{D42A27DB-BD31-4B8C-83A1-F6EECF244321}">
                <p14:modId xmlns:p14="http://schemas.microsoft.com/office/powerpoint/2010/main" val="752742813"/>
              </p:ext>
            </p:extLst>
          </p:nvPr>
        </p:nvGraphicFramePr>
        <p:xfrm>
          <a:off x="6096000" y="1063615"/>
          <a:ext cx="5685290" cy="5189603"/>
        </p:xfrm>
        <a:graphic>
          <a:graphicData uri="http://schemas.openxmlformats.org/drawingml/2006/table">
            <a:tbl>
              <a:tblPr/>
              <a:tblGrid>
                <a:gridCol w="1571585">
                  <a:extLst>
                    <a:ext uri="{9D8B030D-6E8A-4147-A177-3AD203B41FA5}">
                      <a16:colId xmlns:a16="http://schemas.microsoft.com/office/drawing/2014/main" val="719228467"/>
                    </a:ext>
                  </a:extLst>
                </a:gridCol>
                <a:gridCol w="4113705">
                  <a:extLst>
                    <a:ext uri="{9D8B030D-6E8A-4147-A177-3AD203B41FA5}">
                      <a16:colId xmlns:a16="http://schemas.microsoft.com/office/drawing/2014/main" val="2788805015"/>
                    </a:ext>
                  </a:extLst>
                </a:gridCol>
              </a:tblGrid>
              <a:tr h="10504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1" i="0" u="none" strike="noStrike" dirty="0">
                          <a:solidFill>
                            <a:srgbClr val="FFFFFF"/>
                          </a:solidFill>
                          <a:effectLst/>
                          <a:latin typeface="Calibri" panose="020F0502020204030204" pitchFamily="34" charset="0"/>
                        </a:rPr>
                        <a:t>Threat of New Entrants</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65000"/>
                              <a:lumOff val="35000"/>
                            </a:schemeClr>
                          </a:solidFill>
                          <a:effectLst/>
                          <a:latin typeface="Calibri" panose="020F0502020204030204" pitchFamily="34" charset="0"/>
                        </a:rPr>
                        <a:t>Enter analysis here</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2445484"/>
                  </a:ext>
                </a:extLst>
              </a:tr>
              <a:tr h="929505">
                <a:tc>
                  <a:txBody>
                    <a:bodyPr/>
                    <a:lstStyle/>
                    <a:p>
                      <a:pPr algn="ctr" fontAlgn="ctr"/>
                      <a:r>
                        <a:rPr lang="en-US" sz="1400" b="1" i="0" u="none" strike="noStrike" dirty="0">
                          <a:solidFill>
                            <a:srgbClr val="FFFFFF"/>
                          </a:solidFill>
                          <a:effectLst/>
                          <a:latin typeface="Calibri" panose="020F0502020204030204" pitchFamily="34" charset="0"/>
                        </a:rPr>
                        <a:t>Bargaining Power of Buyers</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65000"/>
                              <a:lumOff val="35000"/>
                            </a:schemeClr>
                          </a:solidFill>
                          <a:effectLst/>
                          <a:latin typeface="Calibri" panose="020F0502020204030204" pitchFamily="34" charset="0"/>
                        </a:rPr>
                        <a:t>Enter analysis here</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83977151"/>
                  </a:ext>
                </a:extLst>
              </a:tr>
              <a:tr h="1106786">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1" i="0" u="none" strike="noStrike" dirty="0">
                          <a:solidFill>
                            <a:srgbClr val="FFFFFF"/>
                          </a:solidFill>
                          <a:effectLst/>
                          <a:latin typeface="Calibri" panose="020F0502020204030204" pitchFamily="34" charset="0"/>
                        </a:rPr>
                        <a:t>Threat of Substitute Products</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65000"/>
                              <a:lumOff val="35000"/>
                            </a:schemeClr>
                          </a:solidFill>
                          <a:effectLst/>
                          <a:latin typeface="Calibri" panose="020F0502020204030204" pitchFamily="34" charset="0"/>
                        </a:rPr>
                        <a:t>Enter analysis here</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166689"/>
                  </a:ext>
                </a:extLst>
              </a:tr>
              <a:tr h="115449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1" i="0" u="none" strike="noStrike" dirty="0">
                          <a:solidFill>
                            <a:srgbClr val="FFFFFF"/>
                          </a:solidFill>
                          <a:effectLst/>
                          <a:latin typeface="Calibri" panose="020F0502020204030204" pitchFamily="34" charset="0"/>
                        </a:rPr>
                        <a:t>Bargaining Power of Suppliers</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65000"/>
                              <a:lumOff val="35000"/>
                            </a:schemeClr>
                          </a:solidFill>
                          <a:effectLst/>
                          <a:latin typeface="Calibri" panose="020F0502020204030204" pitchFamily="34" charset="0"/>
                        </a:rPr>
                        <a:t>Enter analysis here</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0584319"/>
                  </a:ext>
                </a:extLst>
              </a:tr>
              <a:tr h="94842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1" i="0" u="none" strike="noStrike" dirty="0">
                          <a:solidFill>
                            <a:srgbClr val="FFFFFF"/>
                          </a:solidFill>
                          <a:effectLst/>
                          <a:latin typeface="Calibri" panose="020F0502020204030204" pitchFamily="34" charset="0"/>
                        </a:rPr>
                        <a:t>Rivalry Among Existing Competitors</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65000"/>
                              <a:lumOff val="35000"/>
                            </a:schemeClr>
                          </a:solidFill>
                          <a:effectLst/>
                          <a:latin typeface="Calibri" panose="020F0502020204030204" pitchFamily="34" charset="0"/>
                        </a:rPr>
                        <a:t>Enter analysis here</a:t>
                      </a:r>
                    </a:p>
                  </a:txBody>
                  <a:tcPr marL="45720" marR="45720" marT="18288"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48889706"/>
                  </a:ext>
                </a:extLst>
              </a:tr>
            </a:tbl>
          </a:graphicData>
        </a:graphic>
      </p:graphicFrame>
      <p:sp>
        <p:nvSpPr>
          <p:cNvPr id="39" name="TextBox 38">
            <a:extLst>
              <a:ext uri="{FF2B5EF4-FFF2-40B4-BE49-F238E27FC236}">
                <a16:creationId xmlns:a16="http://schemas.microsoft.com/office/drawing/2014/main" id="{05D26BC4-EDF7-4D4D-8A92-D97F1DC76C18}"/>
              </a:ext>
            </a:extLst>
          </p:cNvPr>
          <p:cNvSpPr txBox="1"/>
          <p:nvPr/>
        </p:nvSpPr>
        <p:spPr>
          <a:xfrm>
            <a:off x="6096000" y="318481"/>
            <a:ext cx="2995703" cy="415498"/>
          </a:xfrm>
          <a:prstGeom prst="rect">
            <a:avLst/>
          </a:prstGeom>
          <a:noFill/>
        </p:spPr>
        <p:txBody>
          <a:bodyPr wrap="square" rtlCol="0">
            <a:spAutoFit/>
          </a:bodyPr>
          <a:lstStyle/>
          <a:p>
            <a:pPr lvl="0">
              <a:defRPr/>
            </a:pPr>
            <a:r>
              <a:rPr lang="en-US" sz="1050" dirty="0">
                <a:solidFill>
                  <a:srgbClr val="000000">
                    <a:lumMod val="50000"/>
                    <a:lumOff val="50000"/>
                  </a:srgbClr>
                </a:solidFill>
              </a:rPr>
              <a:t>Complete the Five Forces by entering your analysis for each dimension of the model.</a:t>
            </a:r>
            <a:endParaRPr kumimoji="0" lang="en-US" sz="105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39816"/>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endParaRPr>
          </a:p>
        </p:txBody>
      </p:sp>
      <p:sp>
        <p:nvSpPr>
          <p:cNvPr id="7" name="TextBox 6">
            <a:extLst>
              <a:ext uri="{FF2B5EF4-FFF2-40B4-BE49-F238E27FC236}">
                <a16:creationId xmlns:a16="http://schemas.microsoft.com/office/drawing/2014/main" id="{A8B96D20-F954-E44B-A7F0-217FB6DA3FF2}"/>
              </a:ext>
            </a:extLst>
          </p:cNvPr>
          <p:cNvSpPr txBox="1"/>
          <p:nvPr/>
        </p:nvSpPr>
        <p:spPr>
          <a:xfrm>
            <a:off x="643719" y="1097519"/>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Create an action plan for completing your Five Forces Framework, including any research and input needed from key stakeholders or your team. Also include actions based on addressing the implications or strategies that arise from completing your analysis.</a:t>
            </a:r>
          </a:p>
        </p:txBody>
      </p:sp>
    </p:spTree>
    <p:extLst>
      <p:ext uri="{BB962C8B-B14F-4D97-AF65-F5344CB8AC3E}">
        <p14:creationId xmlns:p14="http://schemas.microsoft.com/office/powerpoint/2010/main" val="2116949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1829E29-EF69-4153-95EC-9C1110DC19B6}"/>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endParaRPr>
          </a:p>
        </p:txBody>
      </p:sp>
      <p:pic>
        <p:nvPicPr>
          <p:cNvPr id="1026" name="Picture 2" descr="Business Process Software Best Practices Tools Templates">
            <a:extLst>
              <a:ext uri="{FF2B5EF4-FFF2-40B4-BE49-F238E27FC236}">
                <a16:creationId xmlns:a16="http://schemas.microsoft.com/office/drawing/2014/main" id="{D3B98231-FE08-C640-9A44-0EA2B08868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7658" y="427919"/>
            <a:ext cx="5485860" cy="330528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5EE3295D-35F1-5C4D-BBE9-A6C1944913A1}"/>
              </a:ext>
            </a:extLst>
          </p:cNvPr>
          <p:cNvSpPr/>
          <p:nvPr/>
        </p:nvSpPr>
        <p:spPr>
          <a:xfrm>
            <a:off x="1856879" y="2269558"/>
            <a:ext cx="2279663"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hlinkClick r:id="rId2"/>
              </a:rPr>
              <a:t>www.praxie.com</a:t>
            </a:r>
            <a:endParaRPr kumimoji="0" lang="en-US" sz="2400" b="0" i="0" u="none" strike="noStrike" kern="1200" cap="none" spc="0" normalizeH="0" baseline="0" noProof="0" dirty="0">
              <a:ln>
                <a:noFill/>
              </a:ln>
              <a:solidFill>
                <a:prstClr val="black"/>
              </a:solidFill>
              <a:effectLst/>
              <a:uLnTx/>
              <a:uFillTx/>
              <a:latin typeface="Calibri"/>
              <a:ea typeface="+mn-ea"/>
              <a:cs typeface="Arial"/>
              <a:sym typeface="Arial"/>
            </a:endParaRPr>
          </a:p>
        </p:txBody>
      </p:sp>
      <p:sp>
        <p:nvSpPr>
          <p:cNvPr id="8" name="Content Placeholder 2">
            <a:extLst>
              <a:ext uri="{FF2B5EF4-FFF2-40B4-BE49-F238E27FC236}">
                <a16:creationId xmlns:a16="http://schemas.microsoft.com/office/drawing/2014/main" id="{F918A217-F836-724A-9637-6C5789EA924A}"/>
              </a:ext>
            </a:extLst>
          </p:cNvPr>
          <p:cNvSpPr txBox="1">
            <a:spLocks/>
          </p:cNvSpPr>
          <p:nvPr/>
        </p:nvSpPr>
        <p:spPr>
          <a:xfrm>
            <a:off x="217986" y="4260123"/>
            <a:ext cx="11782698" cy="56312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rPr>
              <a:t>Learn, Configure &amp; Run Business Best Practice Applications in Minutes.</a:t>
            </a:r>
            <a:endParaRPr kumimoji="0" lang="en-US" sz="2400" b="1"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endParaRPr>
          </a:p>
        </p:txBody>
      </p:sp>
      <p:pic>
        <p:nvPicPr>
          <p:cNvPr id="7" name="Picture 6">
            <a:hlinkClick r:id="rId4"/>
            <a:extLst>
              <a:ext uri="{FF2B5EF4-FFF2-40B4-BE49-F238E27FC236}">
                <a16:creationId xmlns:a16="http://schemas.microsoft.com/office/drawing/2014/main" id="{AB8671AF-84CE-BF4D-805F-506A2FA8AD9A}"/>
              </a:ext>
            </a:extLst>
          </p:cNvPr>
          <p:cNvPicPr>
            <a:picLocks noChangeAspect="1"/>
          </p:cNvPicPr>
          <p:nvPr/>
        </p:nvPicPr>
        <p:blipFill>
          <a:blip r:embed="rId5"/>
          <a:stretch>
            <a:fillRect/>
          </a:stretch>
        </p:blipFill>
        <p:spPr>
          <a:xfrm>
            <a:off x="1955460" y="4719620"/>
            <a:ext cx="8281079" cy="1261078"/>
          </a:xfrm>
          <a:prstGeom prst="rect">
            <a:avLst/>
          </a:prstGeom>
        </p:spPr>
      </p:pic>
      <p:pic>
        <p:nvPicPr>
          <p:cNvPr id="3" name="Picture 2" descr="Logo&#10;&#10;Description automatically generated">
            <a:extLst>
              <a:ext uri="{FF2B5EF4-FFF2-40B4-BE49-F238E27FC236}">
                <a16:creationId xmlns:a16="http://schemas.microsoft.com/office/drawing/2014/main" id="{3318D050-4844-1F43-B95C-7BCA2E1D82A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71935" y="1401412"/>
            <a:ext cx="3449553" cy="965632"/>
          </a:xfrm>
          <a:prstGeom prst="rect">
            <a:avLst/>
          </a:prstGeom>
        </p:spPr>
      </p:pic>
    </p:spTree>
    <p:extLst>
      <p:ext uri="{BB962C8B-B14F-4D97-AF65-F5344CB8AC3E}">
        <p14:creationId xmlns:p14="http://schemas.microsoft.com/office/powerpoint/2010/main" val="32308712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13" ma:contentTypeDescription="Create a new document." ma:contentTypeScope="" ma:versionID="a88a6ab46f220f60dea8fd8f42668df4">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679b4c48e51d6c842be239b55f6b5ef3"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http://purl.org/dc/elements/1.1/"/>
    <ds:schemaRef ds:uri="http://purl.org/dc/dcmitype/"/>
    <ds:schemaRef ds:uri="3c7d788f-59f0-4ee8-87d4-6b60b595ee8d"/>
    <ds:schemaRef ds:uri="http://schemas.microsoft.com/office/2006/metadata/properties"/>
    <ds:schemaRef ds:uri="2b6f4d9c-e67e-4634-a886-8566b3a998fa"/>
    <ds:schemaRef ds:uri="http://www.w3.org/XML/1998/namespace"/>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DF95BF12-F1FC-4879-B8DB-85156B22F7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4146</TotalTime>
  <Words>275</Words>
  <Application>Microsoft Office PowerPoint</Application>
  <PresentationFormat>Widescreen</PresentationFormat>
  <Paragraphs>42</Paragraphs>
  <Slides>4</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Calibri Light</vt:lpstr>
      <vt:lpstr>Roboto</vt:lpstr>
      <vt:lpstr>Roboto Black</vt:lpstr>
      <vt:lpstr>Office Theme</vt:lpstr>
      <vt:lpstr>1_Office Theme</vt:lpstr>
      <vt:lpstr>Five Forces Model Template</vt:lpstr>
      <vt:lpstr>Five Forces Framework</vt:lpstr>
      <vt:lpstr>Actions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Gabriel Mendoza</cp:lastModifiedBy>
  <cp:revision>68</cp:revision>
  <dcterms:created xsi:type="dcterms:W3CDTF">2018-02-04T00:01:51Z</dcterms:created>
  <dcterms:modified xsi:type="dcterms:W3CDTF">2021-07-28T00:12:30Z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