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</p:sldMasterIdLst>
  <p:notesMasterIdLst>
    <p:notesMasterId r:id="rId10"/>
  </p:notesMasterIdLst>
  <p:sldIdLst>
    <p:sldId id="256" r:id="rId6"/>
    <p:sldId id="258" r:id="rId7"/>
    <p:sldId id="272" r:id="rId8"/>
    <p:sldId id="271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lack" panose="02000000000000000000" pitchFamily="2" charset="0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5LrVkEktUUEJ70Rb+1+dR19E7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28B5E3-4440-BE49-98ED-F734370A347C}" v="3" dt="2021-07-13T18:27:31.235"/>
  </p1510:revLst>
</p1510:revInfo>
</file>

<file path=ppt/tableStyles.xml><?xml version="1.0" encoding="utf-8"?>
<a:tblStyleLst xmlns:a="http://schemas.openxmlformats.org/drawingml/2006/main" def="{8E70C798-C7DC-482C-847D-F0269C9F7F60}">
  <a:tblStyle styleId="{8E70C798-C7DC-482C-847D-F0269C9F7F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516833" y="174018"/>
            <a:ext cx="10002743" cy="70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EFD"/>
              </a:buClr>
              <a:buSzPts val="3200"/>
              <a:buFont typeface="Calibri"/>
              <a:buNone/>
              <a:defRPr sz="3200" b="1">
                <a:solidFill>
                  <a:srgbClr val="488EF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516835" y="977265"/>
            <a:ext cx="11227242" cy="498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000"/>
              <a:buChar char="•"/>
              <a:defRPr sz="2000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800"/>
              <a:buChar char="•"/>
              <a:defRPr sz="1800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Char char="•"/>
              <a:defRPr sz="1600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 sz="1400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 sz="1400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/>
          <p:nvPr/>
        </p:nvSpPr>
        <p:spPr>
          <a:xfrm>
            <a:off x="10908046" y="6329348"/>
            <a:ext cx="9370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9;p6"/>
          <p:cNvCxnSpPr/>
          <p:nvPr/>
        </p:nvCxnSpPr>
        <p:spPr>
          <a:xfrm>
            <a:off x="623455" y="890370"/>
            <a:ext cx="11043458" cy="0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 t="16483" b="18168"/>
          <a:stretch/>
        </p:blipFill>
        <p:spPr>
          <a:xfrm>
            <a:off x="10495248" y="319119"/>
            <a:ext cx="1349809" cy="39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5353-6BC0-4CE5-B273-47FC67B4F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F0AAC-8C08-40D6-AD7F-C8F11E201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84838-A0BE-4D12-BCE5-0CBEED7A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56D9-B57B-47B8-87CA-79633F0AD7CB}" type="datetime1">
              <a:rPr lang="en-US" smtClean="0"/>
              <a:pPr/>
              <a:t>7/13/21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55855-54F0-4596-A7EC-A2A58481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81D82-7428-463D-9CDF-A017450A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1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8FDA-6EFA-402F-BA18-D8A0CA49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110" y="98474"/>
            <a:ext cx="9389745" cy="704424"/>
          </a:xfrm>
          <a:noFill/>
        </p:spPr>
        <p:txBody>
          <a:bodyPr>
            <a:normAutofit/>
          </a:bodyPr>
          <a:lstStyle>
            <a:lvl1pPr algn="l">
              <a:defRPr sz="2800">
                <a:solidFill>
                  <a:srgbClr val="488EFD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DA21-BAD3-45C7-B145-D9994900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" y="977265"/>
            <a:ext cx="11727180" cy="4473893"/>
          </a:xfrm>
        </p:spPr>
        <p:txBody>
          <a:bodyPr>
            <a:normAutofit/>
          </a:bodyPr>
          <a:lstStyle>
            <a:lvl1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1958951-78DB-564F-B470-299A0ED186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652"/>
          <a:stretch/>
        </p:blipFill>
        <p:spPr>
          <a:xfrm>
            <a:off x="0" y="0"/>
            <a:ext cx="2144110" cy="10612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C5E12B-AF68-B442-8F4D-464D70AD7F81}"/>
              </a:ext>
            </a:extLst>
          </p:cNvPr>
          <p:cNvCxnSpPr>
            <a:cxnSpLocks/>
          </p:cNvCxnSpPr>
          <p:nvPr userDrawn="1"/>
        </p:nvCxnSpPr>
        <p:spPr>
          <a:xfrm>
            <a:off x="623455" y="890370"/>
            <a:ext cx="11043458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3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8FDA-6EFA-402F-BA18-D8A0CA49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3" y="174018"/>
            <a:ext cx="10002743" cy="704424"/>
          </a:xfrm>
          <a:noFill/>
        </p:spPr>
        <p:txBody>
          <a:bodyPr>
            <a:normAutofit/>
          </a:bodyPr>
          <a:lstStyle>
            <a:lvl1pPr algn="l">
              <a:defRPr sz="3200" b="1">
                <a:solidFill>
                  <a:srgbClr val="488EFD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DA21-BAD3-45C7-B145-D9994900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977265"/>
            <a:ext cx="11227242" cy="49862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6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6E5A2-DBB0-47DA-9E4E-E9AF2E01D6D0}"/>
              </a:ext>
            </a:extLst>
          </p:cNvPr>
          <p:cNvSpPr txBox="1"/>
          <p:nvPr userDrawn="1"/>
        </p:nvSpPr>
        <p:spPr>
          <a:xfrm>
            <a:off x="10908046" y="6329348"/>
            <a:ext cx="93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B8ACE1-5771-4F04-9C11-C76F9433750F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05D0F4-F4C9-4F21-82B5-8012D0A5857B}"/>
              </a:ext>
            </a:extLst>
          </p:cNvPr>
          <p:cNvCxnSpPr>
            <a:cxnSpLocks/>
          </p:cNvCxnSpPr>
          <p:nvPr userDrawn="1"/>
        </p:nvCxnSpPr>
        <p:spPr>
          <a:xfrm>
            <a:off x="623455" y="890370"/>
            <a:ext cx="1104345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20;p6">
            <a:extLst>
              <a:ext uri="{FF2B5EF4-FFF2-40B4-BE49-F238E27FC236}">
                <a16:creationId xmlns:a16="http://schemas.microsoft.com/office/drawing/2014/main" id="{AC013EE7-FE64-694F-8821-B4BB0D5423E0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</a:blip>
          <a:srcRect t="16483" b="18168"/>
          <a:stretch/>
        </p:blipFill>
        <p:spPr>
          <a:xfrm>
            <a:off x="10495248" y="319119"/>
            <a:ext cx="1349809" cy="397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667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2042-CC77-45C5-9BCE-A5166D2F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70569-7EA2-49B9-BE0F-78A53BA30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0A1AB-3F9C-49C9-8000-F7F74249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ED19-2ED8-49D3-8446-A4C9734DC346}" type="datetime1">
              <a:rPr lang="en-US" smtClean="0"/>
              <a:pPr/>
              <a:t>7/13/21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1C9EE-834A-4BEA-A9FB-F9B7ACBF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1CD3C-7E39-4921-8FFF-76E524A2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9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C587-32B4-4640-A083-EC1DBEF8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33DA-BC94-4433-88C3-731D0C24B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03819-9C8A-45E5-B530-D884FEA72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795BE-0B69-4148-8E4C-D41AB3E96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37F5-B4A1-4E8A-9561-429286CBF75A}" type="datetime1">
              <a:rPr lang="en-US" smtClean="0"/>
              <a:pPr/>
              <a:t>7/13/21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01E83-09FC-4AA4-AB1C-388C4FBA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D7968-8D82-4C47-8199-500BD3CD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24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6822-B212-467D-A72B-1F534686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989B0-7917-4A46-8927-CDA33D3DD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1245F-205B-42B3-AC05-39AEDA93D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4FF6E-0492-4720-AC71-68754530F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B9B71-9E73-4F0A-8887-9B015B73E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6888E-B0CE-40A0-B355-616B77DF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064-C083-40C3-8979-95F852328F37}" type="datetime1">
              <a:rPr lang="en-US" smtClean="0"/>
              <a:pPr/>
              <a:t>7/13/21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795D28-BC1C-4BBD-9B0E-1A68884D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73609-DDC8-4EA1-A568-66279B1C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9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983F2-F99B-4B9E-9E0C-A53E423A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AE7E2-C3CD-4403-B210-0A4BB7AC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ACCA-E23A-4DF6-B0E4-D3624885B8EA}" type="datetime1">
              <a:rPr lang="en-US" smtClean="0"/>
              <a:pPr/>
              <a:t>7/13/21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5E928-B3C5-4713-94FE-4F34B660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C1BD4-75A6-482E-A55A-40D0114C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23168-666F-4812-868F-34164793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10F0-D9BE-49F0-8754-6A0CEC7EB1D0}" type="datetime1">
              <a:rPr lang="en-US" smtClean="0"/>
              <a:pPr/>
              <a:t>7/13/21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3CE5F-01A8-4E4D-8740-49EFC1B0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8F3D4-ED99-43FB-A237-275897DD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7A15-DB52-4036-A374-0575059C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78AB1-D37A-446E-95F5-1116CB8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86C48-2453-477D-B98E-C964D229B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D4943-AA8E-4DA5-8829-180D8CE4C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C9AE-FF8E-4DAA-9A8F-59EC7DBB9920}" type="datetime1">
              <a:rPr lang="en-US" smtClean="0"/>
              <a:pPr/>
              <a:t>7/13/21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D66BC-F88E-42FB-9E61-30B347E4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F4173-41A1-4ACC-AB44-620F344D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65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792F-AC31-4468-ADCD-669D6B18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4656C1-4803-4F0A-93E1-A2AC20A37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CD8DF-8C1B-4704-A6F8-C38D15060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B821A-075E-4694-B831-56753F06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BA1D-4A5C-4B0A-99FB-C0F42C183A7D}" type="datetime1">
              <a:rPr lang="en-US" smtClean="0"/>
              <a:pPr/>
              <a:t>7/13/21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65BE6-0E82-40E5-809A-4CABF257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2A1F4-AD55-4B4C-925F-74D3B3B2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8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851D-1079-4505-AFA6-FC0A7452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4F9E3-B323-4C58-8491-FD97DD3F4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0971-DF4C-4DA7-862B-26E0C3B3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363B-5FA5-429F-B659-337528C5CBF6}" type="datetime1">
              <a:rPr lang="en-US" smtClean="0"/>
              <a:pPr/>
              <a:t>7/13/21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EEDC9-D7B8-403D-95FF-F9BF76D3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13502-4EFA-4C86-8D3F-39FEDF74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0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609AA-0A43-4E95-BD06-EF74F9FC7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A8F4A-82F9-4787-A5F7-0EC6374BA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96FC1-25AA-4957-A81D-2DF45F2B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29A2-A38F-4B69-9438-EEE5DFEF4353}" type="datetime1">
              <a:rPr lang="en-US" smtClean="0"/>
              <a:pPr/>
              <a:t>7/13/21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8D534-0756-407C-8C64-D118E2FF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56886-0B6E-49F4-B116-753CAE71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144110" y="98474"/>
            <a:ext cx="9389745" cy="70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EFD"/>
              </a:buClr>
              <a:buSzPts val="2800"/>
              <a:buFont typeface="Roboto Black"/>
              <a:buNone/>
              <a:defRPr sz="2800">
                <a:solidFill>
                  <a:srgbClr val="488EFD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234315" y="977265"/>
            <a:ext cx="11727180" cy="44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9"/>
          <p:cNvPicPr preferRelativeResize="0"/>
          <p:nvPr/>
        </p:nvPicPr>
        <p:blipFill rotWithShape="1">
          <a:blip r:embed="rId2">
            <a:alphaModFix/>
          </a:blip>
          <a:srcRect t="10652"/>
          <a:stretch/>
        </p:blipFill>
        <p:spPr>
          <a:xfrm>
            <a:off x="0" y="0"/>
            <a:ext cx="2144110" cy="10612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9"/>
          <p:cNvCxnSpPr/>
          <p:nvPr/>
        </p:nvCxnSpPr>
        <p:spPr>
          <a:xfrm>
            <a:off x="623455" y="890370"/>
            <a:ext cx="11043458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1B22F-98CF-4DC7-AAF9-210D6CCC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DEE29-D41E-4F4F-B7D1-2BE8502A6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CC94-1763-499D-A4B9-40661130C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989F9-D843-408F-B6F0-1FAA741C7D14}" type="datetime1">
              <a:rPr lang="en-US" smtClean="0"/>
              <a:pPr/>
              <a:t>7/13/21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DEF65-32CD-44D6-B5EB-F84A0D8D1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3619E-CB98-4F58-8BA6-C12088DE1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4800-D636-418A-9240-5C2AA6751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0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xi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axi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axie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raxie.com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praxi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title"/>
          </p:nvPr>
        </p:nvSpPr>
        <p:spPr>
          <a:xfrm>
            <a:off x="546127" y="195674"/>
            <a:ext cx="10002600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Mentoring Action Planning</a:t>
            </a:r>
            <a:endParaRPr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1"/>
          </p:nvPr>
        </p:nvSpPr>
        <p:spPr>
          <a:xfrm>
            <a:off x="595291" y="1123050"/>
            <a:ext cx="11130900" cy="47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fontAlgn="base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Mentoring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is the act of providing guidance in the workplace to a less-experienced employee, called a mentee. A mentor may either be another employee of the company or a professional from outside of the company. The mentor is a role model who shares knowledge and advice to help the employee grow professionally.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benefits of having a Mentor for the employee are numerous, and include:</a:t>
            </a:r>
          </a:p>
          <a:p>
            <a:pPr marL="342900" indent="-342900" fontAlgn="base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Having someone with greater knowledge and experience to turn to for advice. While a mentor won’t do the employee’s job he or she can provide guidance on how to complete a certain task, help the employee in problem-solving, or critique the employee’s work.</a:t>
            </a:r>
          </a:p>
          <a:p>
            <a:pPr marL="342900" indent="-342900" fontAlgn="base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mentorship may help an employee feel less isolated at work and assist in helping with his or her interaction with others.</a:t>
            </a:r>
          </a:p>
          <a:p>
            <a:pPr marL="342900" indent="-342900" fontAlgn="base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mentor can provide an employee with tips on career growth and introduce the employee to other professionals who can help with career growth.</a:t>
            </a:r>
          </a:p>
          <a:p>
            <a:pPr marL="342900" indent="-342900" fontAlgn="base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 the employee matures in their career, a mentor may remain a valued adviser to the employee</a:t>
            </a:r>
          </a:p>
          <a:p>
            <a:pPr marL="0" indent="0" fontAlgn="base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0" y="6581001"/>
            <a:ext cx="12192000" cy="276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Want more best practices? Visit </a:t>
            </a:r>
            <a:r>
              <a:rPr lang="en-US" sz="1200" b="0" i="0" u="sng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Praxie.com</a:t>
            </a:r>
            <a:endParaRPr sz="1200" b="0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216043" y="180453"/>
            <a:ext cx="10002743" cy="70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Mentoring Action Planning</a:t>
            </a:r>
            <a:endParaRPr dirty="0"/>
          </a:p>
        </p:txBody>
      </p:sp>
      <p:sp>
        <p:nvSpPr>
          <p:cNvPr id="108" name="Google Shape;108;p3"/>
          <p:cNvSpPr txBox="1"/>
          <p:nvPr/>
        </p:nvSpPr>
        <p:spPr>
          <a:xfrm>
            <a:off x="13335" y="6582975"/>
            <a:ext cx="12192000" cy="276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Want more best practices? Visit </a:t>
            </a:r>
            <a:r>
              <a:rPr lang="en-US" sz="1200" b="0" i="0" u="sng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Praxie.com</a:t>
            </a:r>
            <a:endParaRPr sz="1200" b="0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EB318DB-4B9C-904F-B05E-F360C74C8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71575"/>
              </p:ext>
            </p:extLst>
          </p:nvPr>
        </p:nvGraphicFramePr>
        <p:xfrm>
          <a:off x="312264" y="999179"/>
          <a:ext cx="5088368" cy="1475722"/>
        </p:xfrm>
        <a:graphic>
          <a:graphicData uri="http://schemas.openxmlformats.org/drawingml/2006/table">
            <a:tbl>
              <a:tblPr/>
              <a:tblGrid>
                <a:gridCol w="1588384">
                  <a:extLst>
                    <a:ext uri="{9D8B030D-6E8A-4147-A177-3AD203B41FA5}">
                      <a16:colId xmlns:a16="http://schemas.microsoft.com/office/drawing/2014/main" val="169539321"/>
                    </a:ext>
                  </a:extLst>
                </a:gridCol>
                <a:gridCol w="3499984">
                  <a:extLst>
                    <a:ext uri="{9D8B030D-6E8A-4147-A177-3AD203B41FA5}">
                      <a16:colId xmlns:a16="http://schemas.microsoft.com/office/drawing/2014/main" val="3359805132"/>
                    </a:ext>
                  </a:extLst>
                </a:gridCol>
              </a:tblGrid>
              <a:tr h="342994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Mentee Name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EFE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97526"/>
                  </a:ext>
                </a:extLst>
              </a:tr>
              <a:tr h="283182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Org, Dept, Group</a:t>
                      </a:r>
                      <a:endParaRPr lang="en-US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Enter org, dept or group name</a:t>
                      </a:r>
                      <a:endParaRPr lang="en-US" sz="11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746877"/>
                  </a:ext>
                </a:extLst>
              </a:tr>
              <a:tr h="283182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Title</a:t>
                      </a:r>
                      <a:endParaRPr lang="en-US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Enter title</a:t>
                      </a:r>
                      <a:endParaRPr lang="en-US" sz="11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317465"/>
                  </a:ext>
                </a:extLst>
              </a:tr>
              <a:tr h="283182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Email</a:t>
                      </a:r>
                      <a:endParaRPr lang="en-US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Enter email</a:t>
                      </a:r>
                      <a:endParaRPr lang="en-US" sz="11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822583"/>
                  </a:ext>
                </a:extLst>
              </a:tr>
              <a:tr h="283182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Phone</a:t>
                      </a:r>
                      <a:endParaRPr lang="en-US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Enter contact no</a:t>
                      </a:r>
                      <a:endParaRPr lang="en-US" sz="11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1863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D899FA8-2936-904A-8BBB-F2110CE9A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90094"/>
              </p:ext>
            </p:extLst>
          </p:nvPr>
        </p:nvGraphicFramePr>
        <p:xfrm>
          <a:off x="6197965" y="1011862"/>
          <a:ext cx="5583220" cy="1463039"/>
        </p:xfrm>
        <a:graphic>
          <a:graphicData uri="http://schemas.openxmlformats.org/drawingml/2006/table">
            <a:tbl>
              <a:tblPr/>
              <a:tblGrid>
                <a:gridCol w="5583220">
                  <a:extLst>
                    <a:ext uri="{9D8B030D-6E8A-4147-A177-3AD203B41FA5}">
                      <a16:colId xmlns:a16="http://schemas.microsoft.com/office/drawing/2014/main" val="87573593"/>
                    </a:ext>
                  </a:extLst>
                </a:gridCol>
              </a:tblGrid>
              <a:tr h="330311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Development Goals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93996"/>
                  </a:ext>
                </a:extLst>
              </a:tr>
              <a:tr h="283182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1.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41550"/>
                  </a:ext>
                </a:extLst>
              </a:tr>
              <a:tr h="283182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2.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47046"/>
                  </a:ext>
                </a:extLst>
              </a:tr>
              <a:tr h="283182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3.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13899"/>
                  </a:ext>
                </a:extLst>
              </a:tr>
              <a:tr h="283182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4.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20869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361579F-A54C-B745-AA16-AFFAD8F30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26088"/>
              </p:ext>
            </p:extLst>
          </p:nvPr>
        </p:nvGraphicFramePr>
        <p:xfrm>
          <a:off x="312264" y="2586702"/>
          <a:ext cx="11468921" cy="1590730"/>
        </p:xfrm>
        <a:graphic>
          <a:graphicData uri="http://schemas.openxmlformats.org/drawingml/2006/table">
            <a:tbl>
              <a:tblPr/>
              <a:tblGrid>
                <a:gridCol w="11468921">
                  <a:extLst>
                    <a:ext uri="{9D8B030D-6E8A-4147-A177-3AD203B41FA5}">
                      <a16:colId xmlns:a16="http://schemas.microsoft.com/office/drawing/2014/main" val="1387961813"/>
                    </a:ext>
                  </a:extLst>
                </a:gridCol>
              </a:tblGrid>
              <a:tr h="376504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Progress Summary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701451"/>
                  </a:ext>
                </a:extLst>
              </a:tr>
              <a:tr h="1214226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8035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3528BEA-2491-D645-9F34-A473DA8B1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25639"/>
              </p:ext>
            </p:extLst>
          </p:nvPr>
        </p:nvGraphicFramePr>
        <p:xfrm>
          <a:off x="312264" y="4289233"/>
          <a:ext cx="11468921" cy="2280439"/>
        </p:xfrm>
        <a:graphic>
          <a:graphicData uri="http://schemas.openxmlformats.org/drawingml/2006/table">
            <a:tbl>
              <a:tblPr/>
              <a:tblGrid>
                <a:gridCol w="2093311">
                  <a:extLst>
                    <a:ext uri="{9D8B030D-6E8A-4147-A177-3AD203B41FA5}">
                      <a16:colId xmlns:a16="http://schemas.microsoft.com/office/drawing/2014/main" val="2141062321"/>
                    </a:ext>
                  </a:extLst>
                </a:gridCol>
                <a:gridCol w="7343336">
                  <a:extLst>
                    <a:ext uri="{9D8B030D-6E8A-4147-A177-3AD203B41FA5}">
                      <a16:colId xmlns:a16="http://schemas.microsoft.com/office/drawing/2014/main" val="3561241884"/>
                    </a:ext>
                  </a:extLst>
                </a:gridCol>
                <a:gridCol w="2032274">
                  <a:extLst>
                    <a:ext uri="{9D8B030D-6E8A-4147-A177-3AD203B41FA5}">
                      <a16:colId xmlns:a16="http://schemas.microsoft.com/office/drawing/2014/main" val="4285624654"/>
                    </a:ext>
                  </a:extLst>
                </a:gridCol>
              </a:tblGrid>
              <a:tr h="336707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Discussion Date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EFE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Goal for Next Meeting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EFE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Date of Next Meeting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03828"/>
                  </a:ext>
                </a:extLst>
              </a:tr>
              <a:tr h="285578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82907"/>
                  </a:ext>
                </a:extLst>
              </a:tr>
              <a:tr h="323557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840209"/>
                  </a:ext>
                </a:extLst>
              </a:tr>
              <a:tr h="336707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14375"/>
                  </a:ext>
                </a:extLst>
              </a:tr>
              <a:tr h="339460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54669"/>
                  </a:ext>
                </a:extLst>
              </a:tr>
              <a:tr h="321723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43653"/>
                  </a:ext>
                </a:extLst>
              </a:tr>
              <a:tr h="336707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4" marR="8744" marT="8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93276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3B4D060-85B9-164B-B03F-E245E17EDECC}"/>
              </a:ext>
            </a:extLst>
          </p:cNvPr>
          <p:cNvSpPr txBox="1">
            <a:spLocks/>
          </p:cNvSpPr>
          <p:nvPr/>
        </p:nvSpPr>
        <p:spPr>
          <a:xfrm>
            <a:off x="6197965" y="309944"/>
            <a:ext cx="1965434" cy="547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Roboto" panose="02000000000000000000" pitchFamily="2" charset="0"/>
                <a:cs typeface="+mn-cs"/>
              </a:rPr>
              <a:t>Use template to summarize and track </a:t>
            </a: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Open Sans" panose="020B0606030504020204" pitchFamily="34" charset="0"/>
              </a:rPr>
              <a:t>those you are mentoring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Roboto" panose="02000000000000000000" pitchFamily="2" charset="0"/>
                <a:cs typeface="+mn-cs"/>
              </a:rPr>
              <a:t>.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735E-CAC6-F84D-A3AE-BA514F8B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78038A-19BB-5E4E-A88B-114A9F3B0A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6833" y="1887131"/>
          <a:ext cx="11226798" cy="25958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178257">
                  <a:extLst>
                    <a:ext uri="{9D8B030D-6E8A-4147-A177-3AD203B41FA5}">
                      <a16:colId xmlns:a16="http://schemas.microsoft.com/office/drawing/2014/main" val="46180726"/>
                    </a:ext>
                  </a:extLst>
                </a:gridCol>
                <a:gridCol w="2564524">
                  <a:extLst>
                    <a:ext uri="{9D8B030D-6E8A-4147-A177-3AD203B41FA5}">
                      <a16:colId xmlns:a16="http://schemas.microsoft.com/office/drawing/2014/main" val="3392008943"/>
                    </a:ext>
                  </a:extLst>
                </a:gridCol>
                <a:gridCol w="2484017">
                  <a:extLst>
                    <a:ext uri="{9D8B030D-6E8A-4147-A177-3AD203B41FA5}">
                      <a16:colId xmlns:a16="http://schemas.microsoft.com/office/drawing/2014/main" val="1406637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Actions</a:t>
                      </a:r>
                    </a:p>
                  </a:txBody>
                  <a:tcPr>
                    <a:solidFill>
                      <a:srgbClr val="488E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>
                    <a:solidFill>
                      <a:srgbClr val="488E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Due Date</a:t>
                      </a:r>
                    </a:p>
                  </a:txBody>
                  <a:tcPr>
                    <a:solidFill>
                      <a:srgbClr val="488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85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Enter action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Enter 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Enter due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708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6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97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10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42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073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34833B-8C59-4B41-9B6A-16A8D8F867E2}"/>
              </a:ext>
            </a:extLst>
          </p:cNvPr>
          <p:cNvSpPr txBox="1"/>
          <p:nvPr/>
        </p:nvSpPr>
        <p:spPr>
          <a:xfrm>
            <a:off x="13335" y="6582975"/>
            <a:ext cx="121920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Want more best practices? Visit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  <a:hlinkClick r:id="rId2"/>
              </a:rPr>
              <a:t>Praxie.com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87AD27D-7257-8F46-AD04-B55F936AF741}"/>
              </a:ext>
            </a:extLst>
          </p:cNvPr>
          <p:cNvSpPr txBox="1">
            <a:spLocks/>
          </p:cNvSpPr>
          <p:nvPr/>
        </p:nvSpPr>
        <p:spPr>
          <a:xfrm>
            <a:off x="613185" y="1072055"/>
            <a:ext cx="11130891" cy="58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Roboto" panose="02000000000000000000" pitchFamily="2" charset="0"/>
                <a:cs typeface="+mn-cs"/>
              </a:rPr>
              <a:t>Create an action plan focused on managing and developing your mentees.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12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29E29-EF69-4153-95EC-9C1110DC19B6}"/>
              </a:ext>
            </a:extLst>
          </p:cNvPr>
          <p:cNvSpPr txBox="1"/>
          <p:nvPr/>
        </p:nvSpPr>
        <p:spPr>
          <a:xfrm>
            <a:off x="13335" y="6582975"/>
            <a:ext cx="121920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Want more best practices? Visit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hlinkClick r:id="rId2"/>
              </a:rPr>
              <a:t>Praxie.com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026" name="Picture 2" descr="Business Process Software Best Practices Tools Templates">
            <a:extLst>
              <a:ext uri="{FF2B5EF4-FFF2-40B4-BE49-F238E27FC236}">
                <a16:creationId xmlns:a16="http://schemas.microsoft.com/office/drawing/2014/main" id="{D3B98231-FE08-C640-9A44-0EA2B0886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58" y="427919"/>
            <a:ext cx="5485860" cy="33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E3295D-35F1-5C4D-BBE9-A6C1944913A1}"/>
              </a:ext>
            </a:extLst>
          </p:cNvPr>
          <p:cNvSpPr/>
          <p:nvPr/>
        </p:nvSpPr>
        <p:spPr>
          <a:xfrm>
            <a:off x="1856879" y="2269558"/>
            <a:ext cx="2279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www.praxie.com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18A217-F836-724A-9637-6C5789EA924A}"/>
              </a:ext>
            </a:extLst>
          </p:cNvPr>
          <p:cNvSpPr txBox="1">
            <a:spLocks/>
          </p:cNvSpPr>
          <p:nvPr/>
        </p:nvSpPr>
        <p:spPr>
          <a:xfrm>
            <a:off x="217986" y="4260123"/>
            <a:ext cx="11782698" cy="563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Learn, Configure &amp; Run Business Best Practice Applications in Minutes.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AB8671AF-84CE-BF4D-805F-506A2FA8A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460" y="4719620"/>
            <a:ext cx="8281079" cy="126107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318D050-4844-1F43-B95C-7BCA2E1D8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35" y="1401412"/>
            <a:ext cx="3449553" cy="9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7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9AB1BC93D4E4D960A38F828B74F9A" ma:contentTypeVersion="13" ma:contentTypeDescription="Create a new document." ma:contentTypeScope="" ma:versionID="a88a6ab46f220f60dea8fd8f42668df4">
  <xsd:schema xmlns:xsd="http://www.w3.org/2001/XMLSchema" xmlns:xs="http://www.w3.org/2001/XMLSchema" xmlns:p="http://schemas.microsoft.com/office/2006/metadata/properties" xmlns:ns2="3c7d788f-59f0-4ee8-87d4-6b60b595ee8d" xmlns:ns3="2b6f4d9c-e67e-4634-a886-8566b3a998fa" targetNamespace="http://schemas.microsoft.com/office/2006/metadata/properties" ma:root="true" ma:fieldsID="679b4c48e51d6c842be239b55f6b5ef3" ns2:_="" ns3:_="">
    <xsd:import namespace="3c7d788f-59f0-4ee8-87d4-6b60b595ee8d"/>
    <xsd:import namespace="2b6f4d9c-e67e-4634-a886-8566b3a998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d788f-59f0-4ee8-87d4-6b60b595ee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f4d9c-e67e-4634-a886-8566b3a998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FCB4FF-667F-4442-84DA-6530C7ED51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65B524-2079-42A8-9498-DCD2FF3A2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7d788f-59f0-4ee8-87d4-6b60b595ee8d"/>
    <ds:schemaRef ds:uri="2b6f4d9c-e67e-4634-a886-8566b3a998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4A17CF-C5C0-42D9-91B6-F6F8BAACDCCE}">
  <ds:schemaRefs>
    <ds:schemaRef ds:uri="3c7d788f-59f0-4ee8-87d4-6b60b595ee8d"/>
    <ds:schemaRef ds:uri="http://purl.org/dc/elements/1.1/"/>
    <ds:schemaRef ds:uri="2b6f4d9c-e67e-4634-a886-8566b3a998fa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356</Words>
  <Application>Microsoft Macintosh PowerPoint</Application>
  <PresentationFormat>Widescreen</PresentationFormat>
  <Paragraphs>61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Calibri</vt:lpstr>
      <vt:lpstr>Roboto</vt:lpstr>
      <vt:lpstr>Arial</vt:lpstr>
      <vt:lpstr>Open Sans</vt:lpstr>
      <vt:lpstr>Calibri Light</vt:lpstr>
      <vt:lpstr>Roboto Black</vt:lpstr>
      <vt:lpstr>Office Theme</vt:lpstr>
      <vt:lpstr>1_Office Theme</vt:lpstr>
      <vt:lpstr>Mentoring Action Planning</vt:lpstr>
      <vt:lpstr>Mentoring Action Planning</vt:lpstr>
      <vt:lpstr>Actions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Brainstorming Overview</dc:title>
  <dc:creator>Soren Kaplan</dc:creator>
  <cp:lastModifiedBy>Soren Kaplan</cp:lastModifiedBy>
  <cp:revision>10</cp:revision>
  <dcterms:created xsi:type="dcterms:W3CDTF">2018-02-04T00:01:51Z</dcterms:created>
  <dcterms:modified xsi:type="dcterms:W3CDTF">2021-07-13T18:28:28Z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0x010100D899AB1BC93D4E4D960A38F828B74F9A</vt:lpwstr>
  </property>
</Properties>
</file>